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1" r:id="rId2"/>
    <p:sldId id="434" r:id="rId3"/>
    <p:sldId id="435" r:id="rId4"/>
    <p:sldId id="423" r:id="rId5"/>
    <p:sldId id="439" r:id="rId6"/>
    <p:sldId id="425" r:id="rId7"/>
    <p:sldId id="437" r:id="rId8"/>
    <p:sldId id="43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Hoja1!$F$13</c:f>
              <c:strCache>
                <c:ptCount val="1"/>
                <c:pt idx="0">
                  <c:v>2021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Hoja1!$G$13</c:f>
              <c:numCache>
                <c:formatCode>General</c:formatCode>
                <c:ptCount val="1"/>
                <c:pt idx="0">
                  <c:v>1002</c:v>
                </c:pt>
              </c:numCache>
            </c:numRef>
          </c:val>
          <c:extLst>
            <c:ext xmlns:c16="http://schemas.microsoft.com/office/drawing/2014/chart" uri="{C3380CC4-5D6E-409C-BE32-E72D297353CC}">
              <c16:uniqueId val="{00000000-8A0B-4B0E-87DA-A3AB52381405}"/>
            </c:ext>
          </c:extLst>
        </c:ser>
        <c:ser>
          <c:idx val="1"/>
          <c:order val="1"/>
          <c:tx>
            <c:strRef>
              <c:f>Hoja1!$F$14</c:f>
              <c:strCache>
                <c:ptCount val="1"/>
                <c:pt idx="0">
                  <c:v>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Hoja1!$G$14</c:f>
              <c:numCache>
                <c:formatCode>General</c:formatCode>
                <c:ptCount val="1"/>
                <c:pt idx="0">
                  <c:v>1011</c:v>
                </c:pt>
              </c:numCache>
            </c:numRef>
          </c:val>
          <c:extLst>
            <c:ext xmlns:c16="http://schemas.microsoft.com/office/drawing/2014/chart" uri="{C3380CC4-5D6E-409C-BE32-E72D297353CC}">
              <c16:uniqueId val="{00000001-8A0B-4B0E-87DA-A3AB52381405}"/>
            </c:ext>
          </c:extLst>
        </c:ser>
        <c:ser>
          <c:idx val="2"/>
          <c:order val="2"/>
          <c:tx>
            <c:strRef>
              <c:f>Hoja1!$F$15</c:f>
              <c:strCache>
                <c:ptCount val="1"/>
                <c:pt idx="0">
                  <c:v>2023</c:v>
                </c:pt>
              </c:strCache>
            </c:strRef>
          </c:tx>
          <c:spPr>
            <a:solidFill>
              <a:schemeClr val="accent4"/>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Hoja1!$G$15</c:f>
              <c:numCache>
                <c:formatCode>General</c:formatCode>
                <c:ptCount val="1"/>
                <c:pt idx="0">
                  <c:v>504</c:v>
                </c:pt>
              </c:numCache>
            </c:numRef>
          </c:val>
          <c:extLst>
            <c:ext xmlns:c16="http://schemas.microsoft.com/office/drawing/2014/chart" uri="{C3380CC4-5D6E-409C-BE32-E72D297353CC}">
              <c16:uniqueId val="{00000002-8A0B-4B0E-87DA-A3AB52381405}"/>
            </c:ext>
          </c:extLst>
        </c:ser>
        <c:dLbls>
          <c:showLegendKey val="0"/>
          <c:showVal val="0"/>
          <c:showCatName val="0"/>
          <c:showSerName val="0"/>
          <c:showPercent val="0"/>
          <c:showBubbleSize val="0"/>
        </c:dLbls>
        <c:gapWidth val="100"/>
        <c:overlap val="-24"/>
        <c:axId val="866002223"/>
        <c:axId val="988640623"/>
      </c:barChart>
      <c:catAx>
        <c:axId val="866002223"/>
        <c:scaling>
          <c:orientation val="minMax"/>
        </c:scaling>
        <c:delete val="1"/>
        <c:axPos val="b"/>
        <c:numFmt formatCode="General" sourceLinked="1"/>
        <c:majorTickMark val="none"/>
        <c:minorTickMark val="none"/>
        <c:tickLblPos val="nextTo"/>
        <c:crossAx val="988640623"/>
        <c:crosses val="autoZero"/>
        <c:auto val="1"/>
        <c:lblAlgn val="ctr"/>
        <c:lblOffset val="100"/>
        <c:noMultiLvlLbl val="0"/>
      </c:catAx>
      <c:valAx>
        <c:axId val="988640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crossAx val="866002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sz="1200"/>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9B4-42E1-9290-4C57B69DE553}"/>
              </c:ext>
            </c:extLst>
          </c:dPt>
          <c:dPt>
            <c:idx val="2"/>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2-09B4-42E1-9290-4C57B69DE553}"/>
              </c:ext>
            </c:extLst>
          </c:dPt>
          <c:dPt>
            <c:idx val="3"/>
            <c:invertIfNegative val="0"/>
            <c:bubble3D val="0"/>
            <c:spPr>
              <a:solidFill>
                <a:schemeClr val="accent6">
                  <a:lumMod val="75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9B4-42E1-9290-4C57B69DE553}"/>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Hoja1!$F$23:$F$26</c:f>
              <c:numCache>
                <c:formatCode>General</c:formatCode>
                <c:ptCount val="4"/>
                <c:pt idx="0">
                  <c:v>2020</c:v>
                </c:pt>
                <c:pt idx="1">
                  <c:v>2021</c:v>
                </c:pt>
                <c:pt idx="2">
                  <c:v>2022</c:v>
                </c:pt>
                <c:pt idx="3">
                  <c:v>2023</c:v>
                </c:pt>
              </c:numCache>
            </c:numRef>
          </c:cat>
          <c:val>
            <c:numRef>
              <c:f>Hoja1!$G$23:$G$26</c:f>
              <c:numCache>
                <c:formatCode>#,##0</c:formatCode>
                <c:ptCount val="4"/>
                <c:pt idx="0">
                  <c:v>2371</c:v>
                </c:pt>
                <c:pt idx="1">
                  <c:v>3152</c:v>
                </c:pt>
                <c:pt idx="2">
                  <c:v>2994</c:v>
                </c:pt>
                <c:pt idx="3">
                  <c:v>1404</c:v>
                </c:pt>
              </c:numCache>
            </c:numRef>
          </c:val>
          <c:extLst>
            <c:ext xmlns:c16="http://schemas.microsoft.com/office/drawing/2014/chart" uri="{C3380CC4-5D6E-409C-BE32-E72D297353CC}">
              <c16:uniqueId val="{00000000-09B4-42E1-9290-4C57B69DE553}"/>
            </c:ext>
          </c:extLst>
        </c:ser>
        <c:dLbls>
          <c:showLegendKey val="0"/>
          <c:showVal val="0"/>
          <c:showCatName val="0"/>
          <c:showSerName val="0"/>
          <c:showPercent val="0"/>
          <c:showBubbleSize val="0"/>
        </c:dLbls>
        <c:gapWidth val="100"/>
        <c:overlap val="-24"/>
        <c:axId val="1041822223"/>
        <c:axId val="988641039"/>
      </c:barChart>
      <c:catAx>
        <c:axId val="104182222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crossAx val="988641039"/>
        <c:crosses val="autoZero"/>
        <c:auto val="1"/>
        <c:lblAlgn val="ctr"/>
        <c:lblOffset val="100"/>
        <c:noMultiLvlLbl val="0"/>
      </c:catAx>
      <c:valAx>
        <c:axId val="9886410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41822223"/>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3DEC-440E-86DF-025F7B34FAD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3DEC-440E-86DF-025F7B34FAD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3DEC-440E-86DF-025F7B34FAD9}"/>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3DEC-440E-86DF-025F7B34FAD9}"/>
              </c:ext>
            </c:extLst>
          </c:dPt>
          <c:dLbls>
            <c:dLbl>
              <c:idx val="0"/>
              <c:layout>
                <c:manualLayout>
                  <c:x val="4.6417531547790748E-2"/>
                  <c:y val="-7.25731876518754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EC-440E-86DF-025F7B34FAD9}"/>
                </c:ext>
              </c:extLst>
            </c:dLbl>
            <c:dLbl>
              <c:idx val="1"/>
              <c:layout>
                <c:manualLayout>
                  <c:x val="3.1747919823778073E-2"/>
                  <c:y val="-0.143552790962436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EC-440E-86DF-025F7B34FAD9}"/>
                </c:ext>
              </c:extLst>
            </c:dLbl>
            <c:dLbl>
              <c:idx val="2"/>
              <c:layout>
                <c:manualLayout>
                  <c:x val="7.8047254838496588E-2"/>
                  <c:y val="6.6052464271696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EC-440E-86DF-025F7B34FAD9}"/>
                </c:ext>
              </c:extLst>
            </c:dLbl>
            <c:dLbl>
              <c:idx val="3"/>
              <c:layout>
                <c:manualLayout>
                  <c:x val="3.5518622461915665E-2"/>
                  <c:y val="-0.150060184884346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EC-440E-86DF-025F7B34FAD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numRef>
              <c:f>Hoja1!$C$41:$C$44</c:f>
              <c:numCache>
                <c:formatCode>General</c:formatCode>
                <c:ptCount val="4"/>
                <c:pt idx="0">
                  <c:v>2020</c:v>
                </c:pt>
                <c:pt idx="1">
                  <c:v>2021</c:v>
                </c:pt>
                <c:pt idx="2">
                  <c:v>2022</c:v>
                </c:pt>
                <c:pt idx="3">
                  <c:v>2023</c:v>
                </c:pt>
              </c:numCache>
            </c:numRef>
          </c:cat>
          <c:val>
            <c:numRef>
              <c:f>Hoja1!$D$41:$D$44</c:f>
              <c:numCache>
                <c:formatCode>General</c:formatCode>
                <c:ptCount val="4"/>
                <c:pt idx="0">
                  <c:v>214</c:v>
                </c:pt>
                <c:pt idx="1">
                  <c:v>108</c:v>
                </c:pt>
                <c:pt idx="2">
                  <c:v>198</c:v>
                </c:pt>
                <c:pt idx="3">
                  <c:v>455</c:v>
                </c:pt>
              </c:numCache>
            </c:numRef>
          </c:val>
          <c:extLst>
            <c:ext xmlns:c16="http://schemas.microsoft.com/office/drawing/2014/chart" uri="{C3380CC4-5D6E-409C-BE32-E72D297353CC}">
              <c16:uniqueId val="{00000008-3DEC-440E-86DF-025F7B34FAD9}"/>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solidFill>
        <a:schemeClr val="bg1">
          <a:lumMod val="85000"/>
        </a:schemeClr>
      </a:solid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3-EA68-4335-86BB-425432A06320}"/>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2-EA68-4335-86BB-425432A06320}"/>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1-EA68-4335-86BB-425432A06320}"/>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Hoja1!$F$34:$F$37</c:f>
              <c:numCache>
                <c:formatCode>General</c:formatCode>
                <c:ptCount val="4"/>
                <c:pt idx="0">
                  <c:v>2020</c:v>
                </c:pt>
                <c:pt idx="1">
                  <c:v>2021</c:v>
                </c:pt>
                <c:pt idx="2">
                  <c:v>2022</c:v>
                </c:pt>
                <c:pt idx="3">
                  <c:v>2023</c:v>
                </c:pt>
              </c:numCache>
            </c:numRef>
          </c:cat>
          <c:val>
            <c:numRef>
              <c:f>Hoja1!$G$34:$G$37</c:f>
              <c:numCache>
                <c:formatCode>_-* #,##0_-;\-* #,##0_-;_-* "-"??_-;_-@_-</c:formatCode>
                <c:ptCount val="4"/>
                <c:pt idx="0">
                  <c:v>2470</c:v>
                </c:pt>
                <c:pt idx="1">
                  <c:v>10279</c:v>
                </c:pt>
                <c:pt idx="2">
                  <c:v>17694</c:v>
                </c:pt>
                <c:pt idx="3">
                  <c:v>7021</c:v>
                </c:pt>
              </c:numCache>
            </c:numRef>
          </c:val>
          <c:extLst>
            <c:ext xmlns:c16="http://schemas.microsoft.com/office/drawing/2014/chart" uri="{C3380CC4-5D6E-409C-BE32-E72D297353CC}">
              <c16:uniqueId val="{00000000-EA68-4335-86BB-425432A06320}"/>
            </c:ext>
          </c:extLst>
        </c:ser>
        <c:dLbls>
          <c:showLegendKey val="0"/>
          <c:showVal val="0"/>
          <c:showCatName val="0"/>
          <c:showSerName val="0"/>
          <c:showPercent val="0"/>
          <c:showBubbleSize val="0"/>
        </c:dLbls>
        <c:gapWidth val="182"/>
        <c:axId val="1213568559"/>
        <c:axId val="1035441151"/>
      </c:barChart>
      <c:catAx>
        <c:axId val="1213568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crossAx val="1035441151"/>
        <c:crosses val="autoZero"/>
        <c:auto val="1"/>
        <c:lblAlgn val="ctr"/>
        <c:lblOffset val="100"/>
        <c:noMultiLvlLbl val="0"/>
      </c:catAx>
      <c:valAx>
        <c:axId val="1035441151"/>
        <c:scaling>
          <c:orientation val="minMax"/>
        </c:scaling>
        <c:delete val="0"/>
        <c:axPos val="b"/>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13568559"/>
        <c:crosses val="autoZero"/>
        <c:crossBetween val="between"/>
      </c:valAx>
      <c:spPr>
        <a:noFill/>
        <a:ln>
          <a:solidFill>
            <a:schemeClr val="bg1">
              <a:lumMod val="85000"/>
            </a:schemeClr>
          </a:solidFill>
        </a:ln>
        <a:effectLst/>
      </c:spPr>
    </c:plotArea>
    <c:plotVisOnly val="1"/>
    <c:dispBlanksAs val="gap"/>
    <c:showDLblsOverMax val="0"/>
  </c:chart>
  <c:spPr>
    <a:noFill/>
    <a:ln>
      <a:solidFill>
        <a:schemeClr val="bg1">
          <a:lumMod val="85000"/>
        </a:schemeClr>
      </a:solid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2FDD67-3764-414C-8C95-4D343DAFE31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CFD22BFE-9BB8-45A3-AE89-0B35CE8A6A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9344CA91-D07F-4116-97E7-4E010578CD74}"/>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A2AFA394-B12A-4BAE-A8BB-762D7F93C60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93D5AF8-AD44-4FCE-AFC7-62DA7C170196}"/>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140878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FC1AB5-39DD-41CA-861C-24502F5747E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321948A-D1A9-45BA-B04B-2DAB63B6FB7A}"/>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90933B7-A4D2-4951-8E0A-4371C91210EB}"/>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8868EE46-8083-4BA0-BEA5-07D3E762E45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8EDB220-5819-4099-A459-A1517460F65E}"/>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100804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F3E8A2D-3F76-4151-8232-DFEB1829760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6F7DF28-17BA-46E6-A8A1-6E117FCD30E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0692A03-302A-4088-813D-90B38EF01669}"/>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9736756E-9619-4441-A1D8-473BBC47FEC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26FBE3D-9489-4055-A957-6A4B18EDA9CF}"/>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338352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C8988-D30F-44A5-A934-423FBBD1AB2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8C68C08-84E2-48C7-8E1A-D1E38F22AD03}"/>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E623BB3-86AC-484B-9FBC-4863467EBB21}"/>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63F136CF-866B-4C0D-B943-C8864BEEA3D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E7874F9-DBC4-4B07-8191-DCCF3B5DF336}"/>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114212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68258-7BF1-4A7E-9688-B619ED1ACC9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E868A6E-BEEA-4B09-91F8-65839F1411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B64ED88-9E94-458A-8F33-DCABC509DC3E}"/>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8CE99709-61EF-4792-9366-8A02DD360E6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0B8E33-6E1F-47BC-8540-BC337EA205D2}"/>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317305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8D262-7028-4EEA-8C19-2F6AC204266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20D8970-CE7B-4D66-A4BE-496628B08F4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FA94C496-4B15-41E7-B40D-A8ED7BEAEB44}"/>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0135D430-DB3F-4D7A-9E4C-34D74F7E7CD1}"/>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6" name="Marcador de pie de página 5">
            <a:extLst>
              <a:ext uri="{FF2B5EF4-FFF2-40B4-BE49-F238E27FC236}">
                <a16:creationId xmlns:a16="http://schemas.microsoft.com/office/drawing/2014/main" id="{B2199CD8-0A7A-4DA3-B044-06B67CF04DE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59D116E-F41F-4736-A819-148BC6EBF804}"/>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162420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25F4B-93F7-46AC-A80E-5E2C601CAC1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E048F16-1394-4DEE-A576-2EAF2B6FAE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E34DD433-45C0-4CFA-9819-F641F39411F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016C04B-69B3-4D49-AD7D-03D17A83B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843859F2-E3B2-4875-908E-E71CEACD355B}"/>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DC4E89E-042D-4213-93D6-8985EFD59064}"/>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8" name="Marcador de pie de página 7">
            <a:extLst>
              <a:ext uri="{FF2B5EF4-FFF2-40B4-BE49-F238E27FC236}">
                <a16:creationId xmlns:a16="http://schemas.microsoft.com/office/drawing/2014/main" id="{06373E76-6693-4337-B54B-B2964F863302}"/>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26C1A38-B5A0-4A8E-A614-6CFF291D17B1}"/>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409337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DE430-0FA5-426A-A211-AD9EDE7393B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7E987F9-ECE6-4CEA-A36A-6C78B8EE8547}"/>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4" name="Marcador de pie de página 3">
            <a:extLst>
              <a:ext uri="{FF2B5EF4-FFF2-40B4-BE49-F238E27FC236}">
                <a16:creationId xmlns:a16="http://schemas.microsoft.com/office/drawing/2014/main" id="{E3DB9A43-D8CB-4AE5-9CB7-38D621FDCF0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CD8976CE-4829-4B0D-ABAB-78497562FF90}"/>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138287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A4C7E0C-5F94-4656-B920-544F72EEE566}"/>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3" name="Marcador de pie de página 2">
            <a:extLst>
              <a:ext uri="{FF2B5EF4-FFF2-40B4-BE49-F238E27FC236}">
                <a16:creationId xmlns:a16="http://schemas.microsoft.com/office/drawing/2014/main" id="{2EBC5406-0225-4451-98EC-539EC989C1B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96262FF3-DF7C-426B-AA66-0CB644D7EA2C}"/>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84135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64062-6613-44E5-8F5B-02A8B1EACE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DE180B6-3B1F-48FA-AEDE-BC7E35DDB2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DD61353-6762-45CB-B89B-9AEFBA66C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836A516-0035-4BB6-8FC5-66DD2AE3515E}"/>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6" name="Marcador de pie de página 5">
            <a:extLst>
              <a:ext uri="{FF2B5EF4-FFF2-40B4-BE49-F238E27FC236}">
                <a16:creationId xmlns:a16="http://schemas.microsoft.com/office/drawing/2014/main" id="{D30F54C7-3F26-4BC3-8765-82DC041D2BD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D00D4DE-A660-4E99-9297-837BC4146BE1}"/>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389592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3D3F0-3FCA-49D8-B479-C45DAE911A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B6D2CF9-95A6-4986-AFFB-6DC82E4E12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AC5FF34-3B28-4403-9C32-B07AEA878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ED85A95-BFBA-4AA4-9BC2-8A9B2C474ABD}"/>
              </a:ext>
            </a:extLst>
          </p:cNvPr>
          <p:cNvSpPr>
            <a:spLocks noGrp="1"/>
          </p:cNvSpPr>
          <p:nvPr>
            <p:ph type="dt" sz="half" idx="10"/>
          </p:nvPr>
        </p:nvSpPr>
        <p:spPr/>
        <p:txBody>
          <a:bodyPr/>
          <a:lstStyle/>
          <a:p>
            <a:fld id="{C2633452-8F76-4FB4-80E9-E7FABD07AE94}" type="datetimeFigureOut">
              <a:rPr lang="es-CO" smtClean="0"/>
              <a:t>22/08/2023</a:t>
            </a:fld>
            <a:endParaRPr lang="es-CO"/>
          </a:p>
        </p:txBody>
      </p:sp>
      <p:sp>
        <p:nvSpPr>
          <p:cNvPr id="6" name="Marcador de pie de página 5">
            <a:extLst>
              <a:ext uri="{FF2B5EF4-FFF2-40B4-BE49-F238E27FC236}">
                <a16:creationId xmlns:a16="http://schemas.microsoft.com/office/drawing/2014/main" id="{B1C13183-1007-4660-8E1B-9FAE2D40573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535FA14-6311-4F4A-9F8C-BBA5C58528C4}"/>
              </a:ext>
            </a:extLst>
          </p:cNvPr>
          <p:cNvSpPr>
            <a:spLocks noGrp="1"/>
          </p:cNvSpPr>
          <p:nvPr>
            <p:ph type="sldNum" sz="quarter" idx="12"/>
          </p:nvPr>
        </p:nvSpPr>
        <p:spPr/>
        <p:txBody>
          <a:bodyPr/>
          <a:lstStyle/>
          <a:p>
            <a:fld id="{61A54F95-C28A-40F7-BAEB-5D25C170FEB1}" type="slidenum">
              <a:rPr lang="es-CO" smtClean="0"/>
              <a:t>‹Nº›</a:t>
            </a:fld>
            <a:endParaRPr lang="es-CO"/>
          </a:p>
        </p:txBody>
      </p:sp>
    </p:spTree>
    <p:extLst>
      <p:ext uri="{BB962C8B-B14F-4D97-AF65-F5344CB8AC3E}">
        <p14:creationId xmlns:p14="http://schemas.microsoft.com/office/powerpoint/2010/main" val="265994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06837FB-8281-4916-ACE2-56A5514E2C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B03987D-3BCA-4D9E-96F4-8E59AAE11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6D0A9F6-582C-4709-8910-B8C19F99D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33452-8F76-4FB4-80E9-E7FABD07AE94}" type="datetimeFigureOut">
              <a:rPr lang="es-CO" smtClean="0"/>
              <a:t>22/08/2023</a:t>
            </a:fld>
            <a:endParaRPr lang="es-CO"/>
          </a:p>
        </p:txBody>
      </p:sp>
      <p:sp>
        <p:nvSpPr>
          <p:cNvPr id="5" name="Marcador de pie de página 4">
            <a:extLst>
              <a:ext uri="{FF2B5EF4-FFF2-40B4-BE49-F238E27FC236}">
                <a16:creationId xmlns:a16="http://schemas.microsoft.com/office/drawing/2014/main" id="{0980F468-564D-4DE5-AF47-F5E898036F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AFDDAFDB-14FD-4B32-AF27-3699A40E6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54F95-C28A-40F7-BAEB-5D25C170FEB1}" type="slidenum">
              <a:rPr lang="es-CO" smtClean="0"/>
              <a:t>‹Nº›</a:t>
            </a:fld>
            <a:endParaRPr lang="es-CO"/>
          </a:p>
        </p:txBody>
      </p:sp>
    </p:spTree>
    <p:extLst>
      <p:ext uri="{BB962C8B-B14F-4D97-AF65-F5344CB8AC3E}">
        <p14:creationId xmlns:p14="http://schemas.microsoft.com/office/powerpoint/2010/main" val="372425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ww.goodfreephotos.com/colombia/bogota/buildings-and-skyscrapers-in-bogota-colombia.jpg.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desdeelcaballodelastendillas.blogspot.com/2017/02/el-cacao-de-ciudadanos-de-izquierda-centro-liberal-reformista-progresista-albert-rivera-cambio-ideario-ideologic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nterfaz de usuario gráfica&#10;&#10;Descripción generada automáticamente con confianza media">
            <a:extLst>
              <a:ext uri="{FF2B5EF4-FFF2-40B4-BE49-F238E27FC236}">
                <a16:creationId xmlns:a16="http://schemas.microsoft.com/office/drawing/2014/main" id="{133AB1C2-5070-CC26-14A6-C56C7AE8DF19}"/>
              </a:ext>
            </a:extLst>
          </p:cNvPr>
          <p:cNvPicPr>
            <a:picLocks noChangeAspect="1"/>
          </p:cNvPicPr>
          <p:nvPr/>
        </p:nvPicPr>
        <p:blipFill>
          <a:blip r:embed="rId2"/>
          <a:stretch>
            <a:fillRect/>
          </a:stretch>
        </p:blipFill>
        <p:spPr>
          <a:xfrm>
            <a:off x="0" y="63544"/>
            <a:ext cx="12193899" cy="6856933"/>
          </a:xfrm>
          <a:prstGeom prst="rect">
            <a:avLst/>
          </a:prstGeom>
          <a:blipFill>
            <a:blip r:embed="rId3">
              <a:alphaModFix amt="43000"/>
              <a:extLst>
                <a:ext uri="{837473B0-CC2E-450A-ABE3-18F120FF3D39}">
                  <a1611:picAttrSrcUrl xmlns:a1611="http://schemas.microsoft.com/office/drawing/2016/11/main" xmlns="" r:id="rId4"/>
                </a:ext>
              </a:extLst>
            </a:blip>
            <a:stretch>
              <a:fillRect/>
            </a:stretch>
          </a:blipFill>
        </p:spPr>
      </p:pic>
      <p:sp>
        <p:nvSpPr>
          <p:cNvPr id="4" name="CuadroTexto 3">
            <a:extLst>
              <a:ext uri="{FF2B5EF4-FFF2-40B4-BE49-F238E27FC236}">
                <a16:creationId xmlns:a16="http://schemas.microsoft.com/office/drawing/2014/main" id="{25F5FFC8-2666-7FA3-C0D8-FDD2DD2B56EF}"/>
              </a:ext>
            </a:extLst>
          </p:cNvPr>
          <p:cNvSpPr txBox="1"/>
          <p:nvPr/>
        </p:nvSpPr>
        <p:spPr>
          <a:xfrm>
            <a:off x="7019988" y="1789955"/>
            <a:ext cx="4489251" cy="3785652"/>
          </a:xfrm>
          <a:prstGeom prst="rect">
            <a:avLst/>
          </a:prstGeom>
          <a:noFill/>
        </p:spPr>
        <p:txBody>
          <a:bodyPr wrap="square" rtlCol="0">
            <a:spAutoFit/>
          </a:bodyPr>
          <a:lstStyle/>
          <a:p>
            <a:pPr algn="ctr"/>
            <a:r>
              <a:rPr lang="es-MX" sz="4800" b="1" i="1" dirty="0"/>
              <a:t>DIRECCIÓN DISTRITAL DE </a:t>
            </a:r>
          </a:p>
          <a:p>
            <a:pPr algn="ctr"/>
            <a:r>
              <a:rPr lang="es-MX" sz="4800" b="1" i="1" dirty="0"/>
              <a:t>INSPECCIÓN VIGILANCIA Y CONTROL</a:t>
            </a:r>
            <a:endParaRPr lang="es-CO" sz="4800" b="1" i="1" dirty="0"/>
          </a:p>
        </p:txBody>
      </p:sp>
      <p:pic>
        <p:nvPicPr>
          <p:cNvPr id="5" name="Imagen 4" descr="Logotipo&#10;&#10;Descripción generada automáticamente">
            <a:extLst>
              <a:ext uri="{FF2B5EF4-FFF2-40B4-BE49-F238E27FC236}">
                <a16:creationId xmlns:a16="http://schemas.microsoft.com/office/drawing/2014/main" id="{F06299A2-66E0-4237-8A50-EA4B8EACFFE0}"/>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09240" y="63544"/>
            <a:ext cx="430212" cy="413888"/>
          </a:xfrm>
          <a:prstGeom prst="rect">
            <a:avLst/>
          </a:prstGeom>
        </p:spPr>
      </p:pic>
      <p:sp>
        <p:nvSpPr>
          <p:cNvPr id="6" name="CuadroTexto 5">
            <a:extLst>
              <a:ext uri="{FF2B5EF4-FFF2-40B4-BE49-F238E27FC236}">
                <a16:creationId xmlns:a16="http://schemas.microsoft.com/office/drawing/2014/main" id="{9D1BA0B1-299B-4AB8-BB5E-5B2C9D5263FF}"/>
              </a:ext>
            </a:extLst>
          </p:cNvPr>
          <p:cNvSpPr txBox="1"/>
          <p:nvPr/>
        </p:nvSpPr>
        <p:spPr>
          <a:xfrm>
            <a:off x="11322831" y="424524"/>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8" name="CuadroTexto 7">
            <a:extLst>
              <a:ext uri="{FF2B5EF4-FFF2-40B4-BE49-F238E27FC236}">
                <a16:creationId xmlns:a16="http://schemas.microsoft.com/office/drawing/2014/main" id="{25F5FFC8-2666-7FA3-C0D8-FDD2DD2B56EF}"/>
              </a:ext>
            </a:extLst>
          </p:cNvPr>
          <p:cNvSpPr txBox="1"/>
          <p:nvPr/>
        </p:nvSpPr>
        <p:spPr>
          <a:xfrm>
            <a:off x="382386" y="5091869"/>
            <a:ext cx="2552008" cy="369332"/>
          </a:xfrm>
          <a:prstGeom prst="rect">
            <a:avLst/>
          </a:prstGeom>
          <a:noFill/>
        </p:spPr>
        <p:txBody>
          <a:bodyPr wrap="square" rtlCol="0">
            <a:spAutoFit/>
          </a:bodyPr>
          <a:lstStyle/>
          <a:p>
            <a:pPr algn="ctr"/>
            <a:r>
              <a:rPr lang="es-MX" b="1" i="1" dirty="0" smtClean="0">
                <a:solidFill>
                  <a:schemeClr val="bg1"/>
                </a:solidFill>
              </a:rPr>
              <a:t>17 de agosto de 2023</a:t>
            </a:r>
            <a:endParaRPr lang="es-MX" b="1" i="1" dirty="0">
              <a:solidFill>
                <a:schemeClr val="bg1"/>
              </a:solidFill>
            </a:endParaRPr>
          </a:p>
        </p:txBody>
      </p:sp>
    </p:spTree>
    <p:extLst>
      <p:ext uri="{BB962C8B-B14F-4D97-AF65-F5344CB8AC3E}">
        <p14:creationId xmlns:p14="http://schemas.microsoft.com/office/powerpoint/2010/main" val="215077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0" y="1067"/>
            <a:ext cx="12193899" cy="6856933"/>
          </a:xfrm>
          <a:prstGeom prst="rect">
            <a:avLst/>
          </a:prstGeom>
          <a:blipFill>
            <a:blip r:embed="rId3">
              <a:extLst>
                <a:ext uri="{837473B0-CC2E-450A-ABE3-18F120FF3D39}">
                  <a1611:picAttrSrcUrl xmlns:a1611="http://schemas.microsoft.com/office/drawing/2016/11/main" xmlns="" r:id="rId4"/>
                </a:ext>
              </a:extLst>
            </a:blip>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8" name="Rectángulo 7">
            <a:extLst>
              <a:ext uri="{FF2B5EF4-FFF2-40B4-BE49-F238E27FC236}">
                <a16:creationId xmlns:a16="http://schemas.microsoft.com/office/drawing/2014/main" id="{C7F78AF8-1CE9-476F-8448-8334F3B0A1BC}"/>
              </a:ext>
            </a:extLst>
          </p:cNvPr>
          <p:cNvSpPr/>
          <p:nvPr/>
        </p:nvSpPr>
        <p:spPr>
          <a:xfrm>
            <a:off x="1179402" y="415767"/>
            <a:ext cx="9991532" cy="658450"/>
          </a:xfrm>
          <a:prstGeom prst="rect">
            <a:avLst/>
          </a:prstGeom>
        </p:spPr>
        <p:txBody>
          <a:bodyPr wrap="square">
            <a:spAutoFit/>
          </a:bodyPr>
          <a:lstStyle/>
          <a:p>
            <a:pPr marL="180340" marR="211455" algn="ctr">
              <a:lnSpc>
                <a:spcPct val="107000"/>
              </a:lnSpc>
              <a:spcAft>
                <a:spcPts val="800"/>
              </a:spcAft>
            </a:pPr>
            <a:r>
              <a:rPr lang="es-ES" b="1" dirty="0">
                <a:solidFill>
                  <a:srgbClr val="2E4A85"/>
                </a:solidFill>
                <a:latin typeface="Tahoma" panose="020B0604030504040204" pitchFamily="34" charset="0"/>
                <a:ea typeface="Tahoma" panose="020B0604030504040204" pitchFamily="34" charset="0"/>
                <a:cs typeface="Tahoma" panose="020B0604030504040204" pitchFamily="34" charset="0"/>
              </a:rPr>
              <a:t>Orientación a ciudadanos en materia de Inspección, Vigilancia y Control de Entidades Sin Ánimo de Lucro</a:t>
            </a:r>
          </a:p>
        </p:txBody>
      </p:sp>
      <p:graphicFrame>
        <p:nvGraphicFramePr>
          <p:cNvPr id="9" name="Gráfico 8">
            <a:extLst>
              <a:ext uri="{FF2B5EF4-FFF2-40B4-BE49-F238E27FC236}">
                <a16:creationId xmlns:a16="http://schemas.microsoft.com/office/drawing/2014/main" id="{665A9015-CDAA-46E4-8AEC-AB0B249D1CC7}"/>
              </a:ext>
            </a:extLst>
          </p:cNvPr>
          <p:cNvGraphicFramePr>
            <a:graphicFrameLocks/>
          </p:cNvGraphicFramePr>
          <p:nvPr/>
        </p:nvGraphicFramePr>
        <p:xfrm>
          <a:off x="1891288" y="1665581"/>
          <a:ext cx="6661869" cy="3526837"/>
        </p:xfrm>
        <a:graphic>
          <a:graphicData uri="http://schemas.openxmlformats.org/drawingml/2006/chart">
            <c:chart xmlns:c="http://schemas.openxmlformats.org/drawingml/2006/chart" xmlns:r="http://schemas.openxmlformats.org/officeDocument/2006/relationships" r:id="rId6"/>
          </a:graphicData>
        </a:graphic>
      </p:graphicFrame>
      <p:sp>
        <p:nvSpPr>
          <p:cNvPr id="10" name="CuadroTexto 9">
            <a:extLst>
              <a:ext uri="{FF2B5EF4-FFF2-40B4-BE49-F238E27FC236}">
                <a16:creationId xmlns:a16="http://schemas.microsoft.com/office/drawing/2014/main" id="{63C02DFF-C55E-47C0-B63C-C9E602875949}"/>
              </a:ext>
            </a:extLst>
          </p:cNvPr>
          <p:cNvSpPr txBox="1"/>
          <p:nvPr/>
        </p:nvSpPr>
        <p:spPr>
          <a:xfrm>
            <a:off x="10018302" y="2782668"/>
            <a:ext cx="1675459" cy="1569660"/>
          </a:xfrm>
          <a:prstGeom prst="rect">
            <a:avLst/>
          </a:prstGeom>
          <a:noFill/>
        </p:spPr>
        <p:txBody>
          <a:bodyPr wrap="none" rtlCol="0">
            <a:spAutoFit/>
          </a:bodyPr>
          <a:lstStyle/>
          <a:p>
            <a:pPr algn="ctr"/>
            <a:r>
              <a:rPr lang="es-MX" sz="2400" i="1" dirty="0"/>
              <a:t>Total:</a:t>
            </a:r>
          </a:p>
          <a:p>
            <a:pPr algn="ctr"/>
            <a:r>
              <a:rPr lang="es-MX" sz="2400" b="1" i="1" dirty="0"/>
              <a:t>2.517</a:t>
            </a:r>
          </a:p>
          <a:p>
            <a:pPr algn="ctr"/>
            <a:r>
              <a:rPr lang="es-MX" sz="2400" i="1" dirty="0"/>
              <a:t>Ciudadanos</a:t>
            </a:r>
          </a:p>
          <a:p>
            <a:pPr algn="ctr"/>
            <a:r>
              <a:rPr lang="es-MX" sz="2400" i="1" dirty="0"/>
              <a:t>orientados</a:t>
            </a:r>
            <a:endParaRPr lang="es-CO" sz="2400" i="1" dirty="0"/>
          </a:p>
        </p:txBody>
      </p:sp>
    </p:spTree>
    <p:extLst>
      <p:ext uri="{BB962C8B-B14F-4D97-AF65-F5344CB8AC3E}">
        <p14:creationId xmlns:p14="http://schemas.microsoft.com/office/powerpoint/2010/main" val="304191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0" y="8854"/>
            <a:ext cx="12193899" cy="6856933"/>
          </a:xfrm>
          <a:prstGeom prst="rect">
            <a:avLst/>
          </a:prstGeom>
          <a:blipFill dpi="0" rotWithShape="1">
            <a:blip r:embed="rId3">
              <a:alphaModFix amt="43000"/>
              <a:extLst>
                <a:ext uri="{837473B0-CC2E-450A-ABE3-18F120FF3D39}">
                  <a1611:picAttrSrcUrl xmlns:a1611="http://schemas.microsoft.com/office/drawing/2016/11/main" xmlns="" r:id="rId4"/>
                </a:ext>
              </a:extLst>
            </a:blip>
            <a:srcRect/>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8" name="Rectángulo 7">
            <a:extLst>
              <a:ext uri="{FF2B5EF4-FFF2-40B4-BE49-F238E27FC236}">
                <a16:creationId xmlns:a16="http://schemas.microsoft.com/office/drawing/2014/main" id="{C7F78AF8-1CE9-476F-8448-8334F3B0A1BC}"/>
              </a:ext>
            </a:extLst>
          </p:cNvPr>
          <p:cNvSpPr/>
          <p:nvPr/>
        </p:nvSpPr>
        <p:spPr>
          <a:xfrm>
            <a:off x="1179402" y="415767"/>
            <a:ext cx="9991532" cy="658450"/>
          </a:xfrm>
          <a:prstGeom prst="rect">
            <a:avLst/>
          </a:prstGeom>
        </p:spPr>
        <p:txBody>
          <a:bodyPr wrap="square">
            <a:spAutoFit/>
          </a:bodyPr>
          <a:lstStyle/>
          <a:p>
            <a:pPr marL="180340" marR="211455" algn="ctr">
              <a:lnSpc>
                <a:spcPct val="107000"/>
              </a:lnSpc>
              <a:spcAft>
                <a:spcPts val="800"/>
              </a:spcAft>
            </a:pPr>
            <a:r>
              <a:rPr lang="es-ES" b="1" dirty="0">
                <a:solidFill>
                  <a:srgbClr val="2E4A85"/>
                </a:solidFill>
                <a:latin typeface="Tahoma" panose="020B0604030504040204" pitchFamily="34" charset="0"/>
                <a:ea typeface="Tahoma" panose="020B0604030504040204" pitchFamily="34" charset="0"/>
                <a:cs typeface="Tahoma" panose="020B0604030504040204" pitchFamily="34" charset="0"/>
              </a:rPr>
              <a:t>Verificación del cumplimiento legal y financiero por parte de las Entidades Sin Ánimo de Lucro – Meta 9.000</a:t>
            </a:r>
          </a:p>
        </p:txBody>
      </p:sp>
      <p:sp>
        <p:nvSpPr>
          <p:cNvPr id="10" name="CuadroTexto 9">
            <a:extLst>
              <a:ext uri="{FF2B5EF4-FFF2-40B4-BE49-F238E27FC236}">
                <a16:creationId xmlns:a16="http://schemas.microsoft.com/office/drawing/2014/main" id="{63C02DFF-C55E-47C0-B63C-C9E602875949}"/>
              </a:ext>
            </a:extLst>
          </p:cNvPr>
          <p:cNvSpPr txBox="1"/>
          <p:nvPr/>
        </p:nvSpPr>
        <p:spPr>
          <a:xfrm>
            <a:off x="9722649" y="2782668"/>
            <a:ext cx="2266774" cy="1200329"/>
          </a:xfrm>
          <a:prstGeom prst="rect">
            <a:avLst/>
          </a:prstGeom>
          <a:noFill/>
        </p:spPr>
        <p:txBody>
          <a:bodyPr wrap="none" rtlCol="0">
            <a:spAutoFit/>
          </a:bodyPr>
          <a:lstStyle/>
          <a:p>
            <a:pPr algn="ctr"/>
            <a:r>
              <a:rPr lang="es-MX" sz="2400" i="1" dirty="0"/>
              <a:t>Total:</a:t>
            </a:r>
          </a:p>
          <a:p>
            <a:pPr algn="ctr"/>
            <a:r>
              <a:rPr lang="es-MX" sz="2400" b="1" i="1" dirty="0"/>
              <a:t>7.338</a:t>
            </a:r>
          </a:p>
          <a:p>
            <a:pPr algn="ctr"/>
            <a:r>
              <a:rPr lang="es-MX" sz="2400" i="1" dirty="0"/>
              <a:t>ESAL verificadas</a:t>
            </a:r>
            <a:endParaRPr lang="es-CO" sz="2400" i="1" dirty="0"/>
          </a:p>
        </p:txBody>
      </p:sp>
      <p:cxnSp>
        <p:nvCxnSpPr>
          <p:cNvPr id="11" name="51 Conector recto">
            <a:extLst>
              <a:ext uri="{FF2B5EF4-FFF2-40B4-BE49-F238E27FC236}">
                <a16:creationId xmlns:a16="http://schemas.microsoft.com/office/drawing/2014/main" id="{F9318088-D691-4714-8478-0055333FF70C}"/>
              </a:ext>
            </a:extLst>
          </p:cNvPr>
          <p:cNvCxnSpPr/>
          <p:nvPr/>
        </p:nvCxnSpPr>
        <p:spPr bwMode="auto">
          <a:xfrm rot="16200000" flipV="1">
            <a:off x="2857175" y="3838061"/>
            <a:ext cx="655637" cy="1587"/>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12" name="Cube 1">
            <a:extLst>
              <a:ext uri="{FF2B5EF4-FFF2-40B4-BE49-F238E27FC236}">
                <a16:creationId xmlns:a16="http://schemas.microsoft.com/office/drawing/2014/main" id="{43FA6667-0C66-47BC-816B-1DE8BFE51D2F}"/>
              </a:ext>
            </a:extLst>
          </p:cNvPr>
          <p:cNvSpPr/>
          <p:nvPr/>
        </p:nvSpPr>
        <p:spPr>
          <a:xfrm flipH="1">
            <a:off x="3972391" y="3179248"/>
            <a:ext cx="1836737" cy="720725"/>
          </a:xfrm>
          <a:prstGeom prst="cube">
            <a:avLst>
              <a:gd name="adj" fmla="val 54529"/>
            </a:avLst>
          </a:prstGeom>
          <a:solidFill>
            <a:srgbClr val="F6AA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Roboto Thin"/>
              </a:rPr>
              <a:t>2021</a:t>
            </a:r>
          </a:p>
        </p:txBody>
      </p:sp>
      <p:sp>
        <p:nvSpPr>
          <p:cNvPr id="13" name="Cube 31">
            <a:extLst>
              <a:ext uri="{FF2B5EF4-FFF2-40B4-BE49-F238E27FC236}">
                <a16:creationId xmlns:a16="http://schemas.microsoft.com/office/drawing/2014/main" id="{20837D2A-0454-4CD4-9BD3-F59539E2F3D7}"/>
              </a:ext>
            </a:extLst>
          </p:cNvPr>
          <p:cNvSpPr/>
          <p:nvPr/>
        </p:nvSpPr>
        <p:spPr>
          <a:xfrm flipH="1">
            <a:off x="5747611" y="3179247"/>
            <a:ext cx="1836738" cy="720725"/>
          </a:xfrm>
          <a:prstGeom prst="cube">
            <a:avLst>
              <a:gd name="adj" fmla="val 54529"/>
            </a:avLst>
          </a:prstGeom>
          <a:solidFill>
            <a:srgbClr val="9F3D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Roboto Thin"/>
              </a:rPr>
              <a:t>2022</a:t>
            </a:r>
          </a:p>
        </p:txBody>
      </p:sp>
      <p:sp>
        <p:nvSpPr>
          <p:cNvPr id="14" name="Cube 33">
            <a:extLst>
              <a:ext uri="{FF2B5EF4-FFF2-40B4-BE49-F238E27FC236}">
                <a16:creationId xmlns:a16="http://schemas.microsoft.com/office/drawing/2014/main" id="{0E81D058-DD3D-4840-B1FF-725AC560C0AE}"/>
              </a:ext>
            </a:extLst>
          </p:cNvPr>
          <p:cNvSpPr/>
          <p:nvPr/>
        </p:nvSpPr>
        <p:spPr>
          <a:xfrm flipH="1">
            <a:off x="2400768" y="4119843"/>
            <a:ext cx="1836737" cy="720725"/>
          </a:xfrm>
          <a:prstGeom prst="cube">
            <a:avLst>
              <a:gd name="adj" fmla="val 5452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Roboto Thin"/>
              </a:rPr>
              <a:t>2020</a:t>
            </a:r>
          </a:p>
        </p:txBody>
      </p:sp>
      <p:sp>
        <p:nvSpPr>
          <p:cNvPr id="15" name="Cube 32">
            <a:extLst>
              <a:ext uri="{FF2B5EF4-FFF2-40B4-BE49-F238E27FC236}">
                <a16:creationId xmlns:a16="http://schemas.microsoft.com/office/drawing/2014/main" id="{E6CC3FB8-57EE-4B17-A76D-C4A43764C109}"/>
              </a:ext>
            </a:extLst>
          </p:cNvPr>
          <p:cNvSpPr/>
          <p:nvPr/>
        </p:nvSpPr>
        <p:spPr>
          <a:xfrm flipH="1">
            <a:off x="7779161" y="3908529"/>
            <a:ext cx="1836737" cy="720725"/>
          </a:xfrm>
          <a:prstGeom prst="cube">
            <a:avLst>
              <a:gd name="adj" fmla="val 5452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Roboto Thin"/>
              </a:rPr>
              <a:t>2023</a:t>
            </a:r>
          </a:p>
        </p:txBody>
      </p:sp>
      <p:cxnSp>
        <p:nvCxnSpPr>
          <p:cNvPr id="16" name="38 Conector recto">
            <a:extLst>
              <a:ext uri="{FF2B5EF4-FFF2-40B4-BE49-F238E27FC236}">
                <a16:creationId xmlns:a16="http://schemas.microsoft.com/office/drawing/2014/main" id="{3BEB4510-6BEE-4A6B-B606-D292950E77E4}"/>
              </a:ext>
            </a:extLst>
          </p:cNvPr>
          <p:cNvCxnSpPr/>
          <p:nvPr/>
        </p:nvCxnSpPr>
        <p:spPr bwMode="auto">
          <a:xfrm rot="16200000" flipV="1">
            <a:off x="4301371" y="2840169"/>
            <a:ext cx="655637" cy="1587"/>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42 Conector recto">
            <a:extLst>
              <a:ext uri="{FF2B5EF4-FFF2-40B4-BE49-F238E27FC236}">
                <a16:creationId xmlns:a16="http://schemas.microsoft.com/office/drawing/2014/main" id="{14C556BA-675A-4294-AE34-42CB8A983F2D}"/>
              </a:ext>
            </a:extLst>
          </p:cNvPr>
          <p:cNvCxnSpPr/>
          <p:nvPr/>
        </p:nvCxnSpPr>
        <p:spPr bwMode="auto">
          <a:xfrm rot="16200000" flipV="1">
            <a:off x="6268707" y="2865467"/>
            <a:ext cx="655638" cy="1588"/>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18" name="38 CuadroTexto">
            <a:extLst>
              <a:ext uri="{FF2B5EF4-FFF2-40B4-BE49-F238E27FC236}">
                <a16:creationId xmlns:a16="http://schemas.microsoft.com/office/drawing/2014/main" id="{038D770C-0FE7-45F8-81E3-87E9CA310716}"/>
              </a:ext>
            </a:extLst>
          </p:cNvPr>
          <p:cNvSpPr txBox="1">
            <a:spLocks noChangeArrowheads="1"/>
          </p:cNvSpPr>
          <p:nvPr/>
        </p:nvSpPr>
        <p:spPr bwMode="auto">
          <a:xfrm>
            <a:off x="2397596" y="2975800"/>
            <a:ext cx="1500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b="1" dirty="0">
                <a:latin typeface="Roboto Thin"/>
              </a:rPr>
              <a:t>1.183</a:t>
            </a:r>
            <a:endParaRPr lang="es-ES" sz="2400" b="1" dirty="0">
              <a:latin typeface="Roboto Thin"/>
            </a:endParaRPr>
          </a:p>
        </p:txBody>
      </p:sp>
      <p:cxnSp>
        <p:nvCxnSpPr>
          <p:cNvPr id="19" name="46 Conector recto">
            <a:extLst>
              <a:ext uri="{FF2B5EF4-FFF2-40B4-BE49-F238E27FC236}">
                <a16:creationId xmlns:a16="http://schemas.microsoft.com/office/drawing/2014/main" id="{B8B4C4D6-D480-4A1E-AE9B-EAED80E391BB}"/>
              </a:ext>
            </a:extLst>
          </p:cNvPr>
          <p:cNvCxnSpPr/>
          <p:nvPr/>
        </p:nvCxnSpPr>
        <p:spPr bwMode="auto">
          <a:xfrm rot="16200000" flipV="1">
            <a:off x="8297536" y="3571359"/>
            <a:ext cx="655638" cy="1587"/>
          </a:xfrm>
          <a:prstGeom prst="line">
            <a:avLst/>
          </a:prstGeom>
          <a:ln w="38100">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20" name="38 CuadroTexto">
            <a:extLst>
              <a:ext uri="{FF2B5EF4-FFF2-40B4-BE49-F238E27FC236}">
                <a16:creationId xmlns:a16="http://schemas.microsoft.com/office/drawing/2014/main" id="{A169CD1F-620F-465E-9547-D75505D084E9}"/>
              </a:ext>
            </a:extLst>
          </p:cNvPr>
          <p:cNvSpPr txBox="1">
            <a:spLocks noChangeArrowheads="1"/>
          </p:cNvSpPr>
          <p:nvPr/>
        </p:nvSpPr>
        <p:spPr bwMode="auto">
          <a:xfrm>
            <a:off x="4140665" y="1984946"/>
            <a:ext cx="1500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sz="2400" b="1" dirty="0">
                <a:latin typeface="Roboto Thin"/>
              </a:rPr>
              <a:t>2.432</a:t>
            </a:r>
          </a:p>
        </p:txBody>
      </p:sp>
      <p:sp>
        <p:nvSpPr>
          <p:cNvPr id="21" name="38 CuadroTexto">
            <a:extLst>
              <a:ext uri="{FF2B5EF4-FFF2-40B4-BE49-F238E27FC236}">
                <a16:creationId xmlns:a16="http://schemas.microsoft.com/office/drawing/2014/main" id="{9D7D2DED-89A5-4E18-9AC2-8DA35458FD43}"/>
              </a:ext>
            </a:extLst>
          </p:cNvPr>
          <p:cNvSpPr txBox="1">
            <a:spLocks noChangeArrowheads="1"/>
          </p:cNvSpPr>
          <p:nvPr/>
        </p:nvSpPr>
        <p:spPr bwMode="auto">
          <a:xfrm>
            <a:off x="5747611" y="2076776"/>
            <a:ext cx="1500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sz="2400" b="1" dirty="0">
                <a:latin typeface="Roboto Thin"/>
              </a:rPr>
              <a:t>2.403</a:t>
            </a:r>
          </a:p>
        </p:txBody>
      </p:sp>
      <p:sp>
        <p:nvSpPr>
          <p:cNvPr id="22" name="38 CuadroTexto">
            <a:extLst>
              <a:ext uri="{FF2B5EF4-FFF2-40B4-BE49-F238E27FC236}">
                <a16:creationId xmlns:a16="http://schemas.microsoft.com/office/drawing/2014/main" id="{776F9F9C-D4A3-4D24-88BA-225D18D81C4A}"/>
              </a:ext>
            </a:extLst>
          </p:cNvPr>
          <p:cNvSpPr txBox="1">
            <a:spLocks noChangeArrowheads="1"/>
          </p:cNvSpPr>
          <p:nvPr/>
        </p:nvSpPr>
        <p:spPr bwMode="auto">
          <a:xfrm>
            <a:off x="7848665" y="2782668"/>
            <a:ext cx="1500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b="1" dirty="0">
                <a:latin typeface="Roboto Thin"/>
              </a:rPr>
              <a:t>1.320</a:t>
            </a:r>
            <a:endParaRPr lang="es-ES" sz="2400" b="1" dirty="0">
              <a:latin typeface="Roboto Thin"/>
            </a:endParaRPr>
          </a:p>
        </p:txBody>
      </p:sp>
      <p:sp>
        <p:nvSpPr>
          <p:cNvPr id="2" name="Rectángulo 1">
            <a:extLst>
              <a:ext uri="{FF2B5EF4-FFF2-40B4-BE49-F238E27FC236}">
                <a16:creationId xmlns:a16="http://schemas.microsoft.com/office/drawing/2014/main" id="{D96BEFC6-16B5-4422-8125-6010CA3F8748}"/>
              </a:ext>
            </a:extLst>
          </p:cNvPr>
          <p:cNvSpPr/>
          <p:nvPr/>
        </p:nvSpPr>
        <p:spPr>
          <a:xfrm>
            <a:off x="2293034" y="1688123"/>
            <a:ext cx="7429615" cy="3418449"/>
          </a:xfrm>
          <a:prstGeom prst="rect">
            <a:avLst/>
          </a:prstGeom>
          <a:noFill/>
          <a:ln w="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44997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1899" y="-31120"/>
            <a:ext cx="12193899" cy="6856933"/>
          </a:xfrm>
          <a:prstGeom prst="rect">
            <a:avLst/>
          </a:prstGeom>
          <a:blipFill dpi="0" rotWithShape="1">
            <a:blip r:embed="rId3">
              <a:alphaModFix amt="43000"/>
              <a:extLst>
                <a:ext uri="{837473B0-CC2E-450A-ABE3-18F120FF3D39}">
                  <a1611:picAttrSrcUrl xmlns:a1611="http://schemas.microsoft.com/office/drawing/2016/11/main" xmlns="" r:id="rId4"/>
                </a:ext>
              </a:extLst>
            </a:blip>
            <a:srcRect/>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8" name="Rectángulo 7">
            <a:extLst>
              <a:ext uri="{FF2B5EF4-FFF2-40B4-BE49-F238E27FC236}">
                <a16:creationId xmlns:a16="http://schemas.microsoft.com/office/drawing/2014/main" id="{C7F78AF8-1CE9-476F-8448-8334F3B0A1BC}"/>
              </a:ext>
            </a:extLst>
          </p:cNvPr>
          <p:cNvSpPr/>
          <p:nvPr/>
        </p:nvSpPr>
        <p:spPr>
          <a:xfrm>
            <a:off x="1179402" y="415767"/>
            <a:ext cx="9991532" cy="362087"/>
          </a:xfrm>
          <a:prstGeom prst="rect">
            <a:avLst/>
          </a:prstGeom>
        </p:spPr>
        <p:txBody>
          <a:bodyPr wrap="square">
            <a:spAutoFit/>
          </a:bodyPr>
          <a:lstStyle/>
          <a:p>
            <a:pPr marL="180340" marR="211455" algn="ctr">
              <a:lnSpc>
                <a:spcPct val="107000"/>
              </a:lnSpc>
              <a:spcAft>
                <a:spcPts val="800"/>
              </a:spcAft>
            </a:pPr>
            <a:r>
              <a:rPr lang="es-ES" b="1" dirty="0">
                <a:solidFill>
                  <a:srgbClr val="2E4A85"/>
                </a:solidFill>
                <a:latin typeface="Tahoma" panose="020B0604030504040204" pitchFamily="34" charset="0"/>
                <a:ea typeface="Tahoma" panose="020B0604030504040204" pitchFamily="34" charset="0"/>
                <a:cs typeface="Tahoma" panose="020B0604030504040204" pitchFamily="34" charset="0"/>
              </a:rPr>
              <a:t>Expedición de certificados de inspección, vigilancia y control</a:t>
            </a:r>
          </a:p>
        </p:txBody>
      </p:sp>
      <p:graphicFrame>
        <p:nvGraphicFramePr>
          <p:cNvPr id="7" name="Gráfico 6">
            <a:extLst>
              <a:ext uri="{FF2B5EF4-FFF2-40B4-BE49-F238E27FC236}">
                <a16:creationId xmlns:a16="http://schemas.microsoft.com/office/drawing/2014/main" id="{46328131-C532-414D-8F26-414EAD61B034}"/>
              </a:ext>
            </a:extLst>
          </p:cNvPr>
          <p:cNvGraphicFramePr>
            <a:graphicFrameLocks/>
          </p:cNvGraphicFramePr>
          <p:nvPr/>
        </p:nvGraphicFramePr>
        <p:xfrm>
          <a:off x="2450345" y="986440"/>
          <a:ext cx="7397040" cy="4429621"/>
        </p:xfrm>
        <a:graphic>
          <a:graphicData uri="http://schemas.openxmlformats.org/drawingml/2006/chart">
            <c:chart xmlns:c="http://schemas.openxmlformats.org/drawingml/2006/chart" xmlns:r="http://schemas.openxmlformats.org/officeDocument/2006/relationships" r:id="rId6"/>
          </a:graphicData>
        </a:graphic>
      </p:graphicFrame>
      <p:sp>
        <p:nvSpPr>
          <p:cNvPr id="9" name="CuadroTexto 8">
            <a:extLst>
              <a:ext uri="{FF2B5EF4-FFF2-40B4-BE49-F238E27FC236}">
                <a16:creationId xmlns:a16="http://schemas.microsoft.com/office/drawing/2014/main" id="{ABF76855-CEAA-47C9-9EA7-587C9D34FC6C}"/>
              </a:ext>
            </a:extLst>
          </p:cNvPr>
          <p:cNvSpPr txBox="1"/>
          <p:nvPr/>
        </p:nvSpPr>
        <p:spPr>
          <a:xfrm>
            <a:off x="9886590" y="2782668"/>
            <a:ext cx="2104138" cy="1569660"/>
          </a:xfrm>
          <a:prstGeom prst="rect">
            <a:avLst/>
          </a:prstGeom>
          <a:noFill/>
        </p:spPr>
        <p:txBody>
          <a:bodyPr wrap="square" rtlCol="0">
            <a:spAutoFit/>
          </a:bodyPr>
          <a:lstStyle/>
          <a:p>
            <a:pPr algn="ctr"/>
            <a:r>
              <a:rPr lang="es-MX" sz="2400" i="1" dirty="0"/>
              <a:t>Total:</a:t>
            </a:r>
          </a:p>
          <a:p>
            <a:pPr algn="ctr"/>
            <a:r>
              <a:rPr lang="es-MX" sz="2400" b="1" i="1" dirty="0"/>
              <a:t>9.921</a:t>
            </a:r>
          </a:p>
          <a:p>
            <a:pPr algn="ctr"/>
            <a:r>
              <a:rPr lang="es-MX" sz="2400" i="1" dirty="0"/>
              <a:t>Certificados generados</a:t>
            </a:r>
            <a:endParaRPr lang="es-CO" sz="2400" i="1" dirty="0"/>
          </a:p>
        </p:txBody>
      </p:sp>
    </p:spTree>
    <p:extLst>
      <p:ext uri="{BB962C8B-B14F-4D97-AF65-F5344CB8AC3E}">
        <p14:creationId xmlns:p14="http://schemas.microsoft.com/office/powerpoint/2010/main" val="411368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1899" y="-31120"/>
            <a:ext cx="12193899" cy="6856933"/>
          </a:xfrm>
          <a:prstGeom prst="rect">
            <a:avLst/>
          </a:prstGeom>
          <a:blipFill dpi="0" rotWithShape="1">
            <a:blip r:embed="rId3">
              <a:alphaModFix amt="43000"/>
              <a:extLst>
                <a:ext uri="{837473B0-CC2E-450A-ABE3-18F120FF3D39}">
                  <a1611:picAttrSrcUrl xmlns:a1611="http://schemas.microsoft.com/office/drawing/2016/11/main" xmlns="" r:id="rId4"/>
                </a:ext>
              </a:extLst>
            </a:blip>
            <a:srcRect/>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10" name="Rectángulo 9">
            <a:extLst>
              <a:ext uri="{FF2B5EF4-FFF2-40B4-BE49-F238E27FC236}">
                <a16:creationId xmlns:a16="http://schemas.microsoft.com/office/drawing/2014/main" id="{8B3BC019-D968-4D02-822A-A054CE8310C9}"/>
              </a:ext>
            </a:extLst>
          </p:cNvPr>
          <p:cNvSpPr/>
          <p:nvPr/>
        </p:nvSpPr>
        <p:spPr>
          <a:xfrm>
            <a:off x="1179402" y="415767"/>
            <a:ext cx="9991532" cy="366254"/>
          </a:xfrm>
          <a:prstGeom prst="rect">
            <a:avLst/>
          </a:prstGeom>
        </p:spPr>
        <p:txBody>
          <a:bodyPr wrap="square">
            <a:spAutoFit/>
          </a:bodyPr>
          <a:lstStyle/>
          <a:p>
            <a:pPr marL="180340" marR="211455" algn="ctr">
              <a:lnSpc>
                <a:spcPct val="107000"/>
              </a:lnSpc>
              <a:spcAft>
                <a:spcPts val="800"/>
              </a:spcAft>
            </a:pPr>
            <a:r>
              <a:rPr lang="es-CO" b="1" dirty="0">
                <a:solidFill>
                  <a:schemeClr val="accent1">
                    <a:lumMod val="75000"/>
                  </a:schemeClr>
                </a:solidFill>
                <a:latin typeface="Arial" panose="020B0604020202020204" pitchFamily="34" charset="0"/>
              </a:rPr>
              <a:t>Proferir Decisiones Definitivas</a:t>
            </a:r>
            <a:endParaRPr lang="es-ES" b="1" dirty="0">
              <a:solidFill>
                <a:schemeClr val="accent1">
                  <a:lumMod val="75000"/>
                </a:schemeClr>
              </a:solidFill>
              <a:latin typeface="Arial" panose="020B0604020202020204" pitchFamily="34" charset="0"/>
            </a:endParaRPr>
          </a:p>
        </p:txBody>
      </p:sp>
      <p:sp>
        <p:nvSpPr>
          <p:cNvPr id="11" name="CuadroTexto 10">
            <a:extLst>
              <a:ext uri="{FF2B5EF4-FFF2-40B4-BE49-F238E27FC236}">
                <a16:creationId xmlns:a16="http://schemas.microsoft.com/office/drawing/2014/main" id="{73F7E56D-8BF8-4FCA-9076-6E985143E1EB}"/>
              </a:ext>
            </a:extLst>
          </p:cNvPr>
          <p:cNvSpPr txBox="1"/>
          <p:nvPr/>
        </p:nvSpPr>
        <p:spPr>
          <a:xfrm>
            <a:off x="9495693" y="2009552"/>
            <a:ext cx="2431782" cy="2277547"/>
          </a:xfrm>
          <a:prstGeom prst="rect">
            <a:avLst/>
          </a:prstGeom>
          <a:noFill/>
        </p:spPr>
        <p:txBody>
          <a:bodyPr wrap="square" rtlCol="0">
            <a:spAutoFit/>
          </a:bodyPr>
          <a:lstStyle/>
          <a:p>
            <a:pPr algn="ctr"/>
            <a:r>
              <a:rPr lang="es-MX" sz="2400" i="1" dirty="0"/>
              <a:t>Total:</a:t>
            </a:r>
          </a:p>
          <a:p>
            <a:pPr algn="ctr"/>
            <a:r>
              <a:rPr lang="es-MX" sz="2400" b="1" i="1" dirty="0"/>
              <a:t>975</a:t>
            </a:r>
          </a:p>
          <a:p>
            <a:pPr algn="ctr"/>
            <a:endParaRPr lang="es-MX" sz="2400" b="1" i="1" dirty="0"/>
          </a:p>
          <a:p>
            <a:pPr algn="just"/>
            <a:r>
              <a:rPr lang="es-MX" sz="1400" i="1" dirty="0"/>
              <a:t>Decisiones definitivas </a:t>
            </a:r>
            <a:r>
              <a:rPr lang="es-MX" sz="1400" i="1" dirty="0">
                <a:solidFill>
                  <a:srgbClr val="000000"/>
                </a:solidFill>
              </a:rPr>
              <a:t>procesos administrativos sancionatorios que culminaron con suspensión o cancelación de la personería jurídica de la ESAL</a:t>
            </a:r>
            <a:endParaRPr lang="es-CO" sz="1400" i="1" dirty="0"/>
          </a:p>
        </p:txBody>
      </p:sp>
      <p:graphicFrame>
        <p:nvGraphicFramePr>
          <p:cNvPr id="12" name="Gráfico 11">
            <a:extLst>
              <a:ext uri="{FF2B5EF4-FFF2-40B4-BE49-F238E27FC236}">
                <a16:creationId xmlns:a16="http://schemas.microsoft.com/office/drawing/2014/main" id="{E3EF4D81-FF91-4088-A020-FC199233493A}"/>
              </a:ext>
            </a:extLst>
          </p:cNvPr>
          <p:cNvGraphicFramePr>
            <a:graphicFrameLocks/>
          </p:cNvGraphicFramePr>
          <p:nvPr/>
        </p:nvGraphicFramePr>
        <p:xfrm>
          <a:off x="2470154" y="1228908"/>
          <a:ext cx="6645711" cy="42012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8714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0" y="-184278"/>
            <a:ext cx="12193899" cy="6856933"/>
          </a:xfrm>
          <a:prstGeom prst="rect">
            <a:avLst/>
          </a:prstGeom>
          <a:blipFill dpi="0" rotWithShape="1">
            <a:blip r:embed="rId3">
              <a:alphaModFix amt="43000"/>
              <a:extLst>
                <a:ext uri="{837473B0-CC2E-450A-ABE3-18F120FF3D39}">
                  <a1611:picAttrSrcUrl xmlns:a1611="http://schemas.microsoft.com/office/drawing/2016/11/main" xmlns="" r:id="rId4"/>
                </a:ext>
              </a:extLst>
            </a:blip>
            <a:srcRect/>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8" name="Rectángulo 7">
            <a:extLst>
              <a:ext uri="{FF2B5EF4-FFF2-40B4-BE49-F238E27FC236}">
                <a16:creationId xmlns:a16="http://schemas.microsoft.com/office/drawing/2014/main" id="{C7F78AF8-1CE9-476F-8448-8334F3B0A1BC}"/>
              </a:ext>
            </a:extLst>
          </p:cNvPr>
          <p:cNvSpPr/>
          <p:nvPr/>
        </p:nvSpPr>
        <p:spPr>
          <a:xfrm>
            <a:off x="1179402" y="415767"/>
            <a:ext cx="9991532" cy="367216"/>
          </a:xfrm>
          <a:prstGeom prst="rect">
            <a:avLst/>
          </a:prstGeom>
        </p:spPr>
        <p:txBody>
          <a:bodyPr wrap="square">
            <a:spAutoFit/>
          </a:bodyPr>
          <a:lstStyle/>
          <a:p>
            <a:pPr marL="180340" marR="211455" algn="ctr">
              <a:lnSpc>
                <a:spcPct val="107000"/>
              </a:lnSpc>
              <a:spcAft>
                <a:spcPts val="800"/>
              </a:spcAft>
            </a:pPr>
            <a:r>
              <a:rPr lang="es-CO" b="1" dirty="0">
                <a:solidFill>
                  <a:schemeClr val="accent1">
                    <a:lumMod val="75000"/>
                  </a:schemeClr>
                </a:solidFill>
                <a:latin typeface="Arial" panose="020B0604020202020204" pitchFamily="34" charset="0"/>
              </a:rPr>
              <a:t>Atención al Ciudadano - ESAL</a:t>
            </a:r>
            <a:endParaRPr lang="es-CO" dirty="0">
              <a:solidFill>
                <a:schemeClr val="accent1">
                  <a:lumMod val="75000"/>
                </a:schemeClr>
              </a:solidFill>
              <a:latin typeface="Arial" panose="020B0604020202020204" pitchFamily="34" charset="0"/>
            </a:endParaRPr>
          </a:p>
        </p:txBody>
      </p:sp>
      <p:sp>
        <p:nvSpPr>
          <p:cNvPr id="10" name="CuadroTexto 9">
            <a:extLst>
              <a:ext uri="{FF2B5EF4-FFF2-40B4-BE49-F238E27FC236}">
                <a16:creationId xmlns:a16="http://schemas.microsoft.com/office/drawing/2014/main" id="{63C02DFF-C55E-47C0-B63C-C9E602875949}"/>
              </a:ext>
            </a:extLst>
          </p:cNvPr>
          <p:cNvSpPr txBox="1"/>
          <p:nvPr/>
        </p:nvSpPr>
        <p:spPr>
          <a:xfrm>
            <a:off x="9675173" y="2782668"/>
            <a:ext cx="2361736" cy="1446550"/>
          </a:xfrm>
          <a:prstGeom prst="rect">
            <a:avLst/>
          </a:prstGeom>
          <a:noFill/>
        </p:spPr>
        <p:txBody>
          <a:bodyPr wrap="none" rtlCol="0">
            <a:spAutoFit/>
          </a:bodyPr>
          <a:lstStyle/>
          <a:p>
            <a:pPr algn="ctr"/>
            <a:r>
              <a:rPr lang="es-MX" sz="2400" i="1" dirty="0"/>
              <a:t>Total:</a:t>
            </a:r>
          </a:p>
          <a:p>
            <a:pPr algn="ctr"/>
            <a:r>
              <a:rPr lang="es-MX" sz="2400" b="1" i="1" dirty="0"/>
              <a:t>37.464</a:t>
            </a:r>
          </a:p>
          <a:p>
            <a:pPr algn="ctr"/>
            <a:r>
              <a:rPr lang="es-MX" sz="2000" b="1" i="1" dirty="0"/>
              <a:t>Requerimientos </a:t>
            </a:r>
          </a:p>
          <a:p>
            <a:pPr algn="ctr"/>
            <a:r>
              <a:rPr lang="es-MX" sz="2000" b="1" i="1" dirty="0"/>
              <a:t>y atención al publico</a:t>
            </a:r>
          </a:p>
        </p:txBody>
      </p:sp>
      <p:graphicFrame>
        <p:nvGraphicFramePr>
          <p:cNvPr id="23" name="Gráfico 22">
            <a:extLst>
              <a:ext uri="{FF2B5EF4-FFF2-40B4-BE49-F238E27FC236}">
                <a16:creationId xmlns:a16="http://schemas.microsoft.com/office/drawing/2014/main" id="{0DE9097B-4C15-4197-96A3-EC3112F966D6}"/>
              </a:ext>
            </a:extLst>
          </p:cNvPr>
          <p:cNvGraphicFramePr>
            <a:graphicFrameLocks/>
          </p:cNvGraphicFramePr>
          <p:nvPr/>
        </p:nvGraphicFramePr>
        <p:xfrm>
          <a:off x="1802910" y="856346"/>
          <a:ext cx="7872263" cy="477568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7840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0" y="1067"/>
            <a:ext cx="12193899" cy="6856933"/>
          </a:xfrm>
          <a:prstGeom prst="rect">
            <a:avLst/>
          </a:prstGeom>
          <a:no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29" name="CuadroTexto 12"/>
          <p:cNvSpPr txBox="1"/>
          <p:nvPr/>
        </p:nvSpPr>
        <p:spPr>
          <a:xfrm>
            <a:off x="1843601" y="1252446"/>
            <a:ext cx="2836465" cy="461665"/>
          </a:xfrm>
          <a:prstGeom prst="rect">
            <a:avLst/>
          </a:prstGeom>
          <a:noFill/>
        </p:spPr>
        <p:txBody>
          <a:bodyPr wrap="square">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s-CO" sz="2400" dirty="0">
                <a:ln w="0"/>
                <a:solidFill>
                  <a:schemeClr val="accent1"/>
                </a:solidFill>
                <a:effectLst>
                  <a:outerShdw blurRad="38100" dist="25400" dir="5400000" algn="ctr" rotWithShape="0">
                    <a:srgbClr val="6E747A">
                      <a:alpha val="43000"/>
                    </a:srgbClr>
                  </a:outerShdw>
                </a:effectLst>
                <a:cs typeface="Arial" panose="020B0604020202020204" pitchFamily="34" charset="0"/>
              </a:rPr>
              <a:t>Circular 016 de 2022</a:t>
            </a:r>
          </a:p>
        </p:txBody>
      </p:sp>
      <p:sp>
        <p:nvSpPr>
          <p:cNvPr id="4" name="CuadroTexto 3"/>
          <p:cNvSpPr txBox="1"/>
          <p:nvPr/>
        </p:nvSpPr>
        <p:spPr>
          <a:xfrm>
            <a:off x="2053244" y="1848462"/>
            <a:ext cx="2626822" cy="1754326"/>
          </a:xfrm>
          <a:prstGeom prst="rect">
            <a:avLst/>
          </a:prstGeom>
          <a:noFill/>
        </p:spPr>
        <p:txBody>
          <a:bodyPr wrap="square" rtlCol="0">
            <a:spAutoFit/>
          </a:bodyPr>
          <a:lstStyle/>
          <a:p>
            <a:pPr algn="just"/>
            <a:r>
              <a:rPr lang="es-MX" dirty="0">
                <a:latin typeface="Arial Narrow" panose="020B0606020202030204" pitchFamily="34" charset="0"/>
              </a:rPr>
              <a:t>Instrucciones para el reporte anual de la información jurídica, financiera y contable por parte de las ESAL domiciliadas en Bogotá.</a:t>
            </a:r>
          </a:p>
          <a:p>
            <a:pPr algn="just"/>
            <a:endParaRPr lang="es-CO" dirty="0">
              <a:latin typeface="Arial Narrow" panose="020B0606020202030204" pitchFamily="34" charset="0"/>
            </a:endParaRPr>
          </a:p>
        </p:txBody>
      </p:sp>
      <p:sp>
        <p:nvSpPr>
          <p:cNvPr id="30" name="CuadroTexto 16"/>
          <p:cNvSpPr txBox="1"/>
          <p:nvPr/>
        </p:nvSpPr>
        <p:spPr>
          <a:xfrm>
            <a:off x="6981342" y="3187289"/>
            <a:ext cx="3952797" cy="830997"/>
          </a:xfrm>
          <a:prstGeom prst="rect">
            <a:avLst/>
          </a:prstGeom>
          <a:noFill/>
          <a:ln>
            <a:solidFill>
              <a:schemeClr val="bg1"/>
            </a:solidFill>
          </a:ln>
        </p:spPr>
        <p:txBody>
          <a:bodyPr wrap="square">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s-CO" sz="2400" dirty="0">
                <a:ln w="0"/>
                <a:solidFill>
                  <a:schemeClr val="accent1"/>
                </a:solidFill>
                <a:effectLst>
                  <a:outerShdw blurRad="38100" dist="25400" dir="5400000" algn="ctr" rotWithShape="0">
                    <a:srgbClr val="6E747A">
                      <a:alpha val="43000"/>
                    </a:srgbClr>
                  </a:outerShdw>
                </a:effectLst>
                <a:cs typeface="Arial" panose="020B0604020202020204" pitchFamily="34" charset="0"/>
              </a:rPr>
              <a:t>Circular 058 de 2022 y Circular 013 de 2023 </a:t>
            </a:r>
          </a:p>
        </p:txBody>
      </p:sp>
      <p:sp>
        <p:nvSpPr>
          <p:cNvPr id="7" name="CuadroTexto 6"/>
          <p:cNvSpPr txBox="1"/>
          <p:nvPr/>
        </p:nvSpPr>
        <p:spPr>
          <a:xfrm>
            <a:off x="7177945" y="3975284"/>
            <a:ext cx="3756194" cy="1477328"/>
          </a:xfrm>
          <a:prstGeom prst="rect">
            <a:avLst/>
          </a:prstGeom>
          <a:noFill/>
        </p:spPr>
        <p:txBody>
          <a:bodyPr wrap="square" rtlCol="0">
            <a:spAutoFit/>
          </a:bodyPr>
          <a:lstStyle/>
          <a:p>
            <a:pPr algn="just"/>
            <a:r>
              <a:rPr lang="es-MX" dirty="0">
                <a:latin typeface="Arial Narrow" panose="020B0606020202030204" pitchFamily="34" charset="0"/>
              </a:rPr>
              <a:t>Instrucciones para la elaboración y presentación del programa de transparencia y ética empresarial de conformidad con la Ley 2295 de 2022</a:t>
            </a:r>
          </a:p>
          <a:p>
            <a:pPr algn="just"/>
            <a:endParaRPr lang="es-CO" dirty="0">
              <a:latin typeface="Arial Narrow" panose="020B0606020202030204" pitchFamily="34" charset="0"/>
            </a:endParaRPr>
          </a:p>
        </p:txBody>
      </p:sp>
      <p:pic>
        <p:nvPicPr>
          <p:cNvPr id="33" name="Imagen 32"/>
          <p:cNvPicPr>
            <a:picLocks noChangeAspect="1"/>
          </p:cNvPicPr>
          <p:nvPr/>
        </p:nvPicPr>
        <p:blipFill>
          <a:blip r:embed="rId4"/>
          <a:stretch>
            <a:fillRect/>
          </a:stretch>
        </p:blipFill>
        <p:spPr>
          <a:xfrm>
            <a:off x="4739915" y="2531224"/>
            <a:ext cx="2143125" cy="2143125"/>
          </a:xfrm>
          <a:prstGeom prst="rect">
            <a:avLst/>
          </a:prstGeom>
        </p:spPr>
      </p:pic>
      <p:sp>
        <p:nvSpPr>
          <p:cNvPr id="34" name="Rectángulo 33"/>
          <p:cNvSpPr/>
          <p:nvPr/>
        </p:nvSpPr>
        <p:spPr>
          <a:xfrm>
            <a:off x="1645920" y="379749"/>
            <a:ext cx="9351818" cy="341632"/>
          </a:xfrm>
          <a:prstGeom prst="rect">
            <a:avLst/>
          </a:prstGeom>
        </p:spPr>
        <p:txBody>
          <a:bodyPr wrap="square">
            <a:spAutoFit/>
          </a:bodyPr>
          <a:lstStyle/>
          <a:p>
            <a:pPr>
              <a:lnSpc>
                <a:spcPct val="90000"/>
              </a:lnSpc>
              <a:buClr>
                <a:srgbClr val="000000"/>
              </a:buClr>
              <a:defRPr/>
            </a:pPr>
            <a:r>
              <a:rPr lang="es-MX" b="1" dirty="0">
                <a:solidFill>
                  <a:schemeClr val="accent1">
                    <a:lumMod val="75000"/>
                  </a:schemeClr>
                </a:solidFill>
                <a:latin typeface="Arial" panose="020B0604020202020204" pitchFamily="34" charset="0"/>
                <a:sym typeface="Arial Black"/>
              </a:rPr>
              <a:t>Circulares expedidas en materia de Inspección, Vigilancia y Control</a:t>
            </a:r>
            <a:endParaRPr lang="es-MX" b="1" dirty="0">
              <a:solidFill>
                <a:schemeClr val="accent1">
                  <a:lumMod val="75000"/>
                </a:schemeClr>
              </a:solidFill>
              <a:latin typeface="Arial" panose="020B0604020202020204" pitchFamily="34" charset="0"/>
              <a:sym typeface="Arial"/>
            </a:endParaRPr>
          </a:p>
        </p:txBody>
      </p:sp>
    </p:spTree>
    <p:extLst>
      <p:ext uri="{BB962C8B-B14F-4D97-AF65-F5344CB8AC3E}">
        <p14:creationId xmlns:p14="http://schemas.microsoft.com/office/powerpoint/2010/main" val="375799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Forma&#10;&#10;Descripción generada automáticamente con confianza media">
            <a:extLst>
              <a:ext uri="{FF2B5EF4-FFF2-40B4-BE49-F238E27FC236}">
                <a16:creationId xmlns:a16="http://schemas.microsoft.com/office/drawing/2014/main" id="{B0C9AD55-DD39-5CA6-A5FA-07A660AC472A}"/>
              </a:ext>
            </a:extLst>
          </p:cNvPr>
          <p:cNvPicPr>
            <a:picLocks noChangeAspect="1"/>
          </p:cNvPicPr>
          <p:nvPr/>
        </p:nvPicPr>
        <p:blipFill>
          <a:blip r:embed="rId2"/>
          <a:stretch>
            <a:fillRect/>
          </a:stretch>
        </p:blipFill>
        <p:spPr>
          <a:xfrm>
            <a:off x="0" y="0"/>
            <a:ext cx="12193899" cy="6856933"/>
          </a:xfrm>
          <a:prstGeom prst="rect">
            <a:avLst/>
          </a:prstGeom>
          <a:blipFill dpi="0" rotWithShape="1">
            <a:blip r:embed="rId3">
              <a:alphaModFix amt="43000"/>
              <a:extLst>
                <a:ext uri="{837473B0-CC2E-450A-ABE3-18F120FF3D39}">
                  <a1611:picAttrSrcUrl xmlns:a1611="http://schemas.microsoft.com/office/drawing/2016/11/main" xmlns="" r:id="rId4"/>
                </a:ext>
              </a:extLst>
            </a:blip>
            <a:srcRect/>
            <a:stretch>
              <a:fillRect/>
            </a:stretch>
          </a:blipFill>
        </p:spPr>
      </p:pic>
      <p:pic>
        <p:nvPicPr>
          <p:cNvPr id="5" name="Imagen 4" descr="Logotipo&#10;&#10;Descripción generada automáticamente">
            <a:extLst>
              <a:ext uri="{FF2B5EF4-FFF2-40B4-BE49-F238E27FC236}">
                <a16:creationId xmlns:a16="http://schemas.microsoft.com/office/drawing/2014/main" id="{4E16AA24-3604-4FFA-B809-2FD244E9DA14}"/>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l="1" t="4030" r="4761"/>
          <a:stretch/>
        </p:blipFill>
        <p:spPr>
          <a:xfrm>
            <a:off x="11560515" y="208823"/>
            <a:ext cx="430212" cy="413888"/>
          </a:xfrm>
          <a:prstGeom prst="rect">
            <a:avLst/>
          </a:prstGeom>
        </p:spPr>
      </p:pic>
      <p:sp>
        <p:nvSpPr>
          <p:cNvPr id="6" name="CuadroTexto 5">
            <a:extLst>
              <a:ext uri="{FF2B5EF4-FFF2-40B4-BE49-F238E27FC236}">
                <a16:creationId xmlns:a16="http://schemas.microsoft.com/office/drawing/2014/main" id="{6C82B1A7-C0F8-46F4-BD95-AFFBA14C9FF0}"/>
              </a:ext>
            </a:extLst>
          </p:cNvPr>
          <p:cNvSpPr txBox="1"/>
          <p:nvPr/>
        </p:nvSpPr>
        <p:spPr>
          <a:xfrm>
            <a:off x="11374106" y="569803"/>
            <a:ext cx="571334" cy="135292"/>
          </a:xfrm>
          <a:prstGeom prst="rect">
            <a:avLst/>
          </a:prstGeom>
          <a:noFill/>
          <a:effectLst>
            <a:outerShdw blurRad="63500" sx="102000" sy="102000" algn="ctr" rotWithShape="0">
              <a:prstClr val="black">
                <a:alpha val="40000"/>
              </a:prstClr>
            </a:outerShdw>
          </a:effectLst>
        </p:spPr>
        <p:txBody>
          <a:bodyPr wrap="none" rtlCol="0">
            <a:spAutoFit/>
          </a:bodyPr>
          <a:lstStyle/>
          <a:p>
            <a:r>
              <a:rPr lang="es-CO" sz="700" dirty="0">
                <a:latin typeface="Arial Black" panose="020B0A04020102020204" pitchFamily="34" charset="0"/>
              </a:rPr>
              <a:t>CO21/962806</a:t>
            </a:r>
          </a:p>
        </p:txBody>
      </p:sp>
      <p:sp>
        <p:nvSpPr>
          <p:cNvPr id="2" name="Rectángulo 1"/>
          <p:cNvSpPr/>
          <p:nvPr/>
        </p:nvSpPr>
        <p:spPr>
          <a:xfrm>
            <a:off x="2202874" y="1197086"/>
            <a:ext cx="8502640" cy="4739759"/>
          </a:xfrm>
          <a:prstGeom prst="rect">
            <a:avLst/>
          </a:prstGeom>
        </p:spPr>
        <p:txBody>
          <a:bodyPr wrap="square">
            <a:spAutoFit/>
          </a:bodyPr>
          <a:lstStyle/>
          <a:p>
            <a:pPr lvl="0" algn="just">
              <a:spcAft>
                <a:spcPts val="0"/>
              </a:spcAft>
            </a:pPr>
            <a:r>
              <a:rPr lang="es-ES_tradnl" b="1" i="1" dirty="0">
                <a:latin typeface="Arial Narrow" panose="020B0606020202030204" pitchFamily="34" charset="0"/>
                <a:ea typeface="Times New Roman" panose="02020603050405020304" pitchFamily="18" charset="0"/>
              </a:rPr>
              <a:t>Funciones establecidas para los entes de inspección, vigilancia y control:</a:t>
            </a:r>
          </a:p>
          <a:p>
            <a:pPr marL="342900" lvl="0" indent="-342900" algn="just">
              <a:spcAft>
                <a:spcPts val="0"/>
              </a:spcAft>
              <a:buFont typeface="+mj-lt"/>
              <a:buAutoNum type="romanLcPeriod"/>
            </a:pPr>
            <a:endParaRPr lang="es-ES_tradnl" sz="1400" b="1" i="1" dirty="0">
              <a:ea typeface="Times New Roman" panose="02020603050405020304" pitchFamily="18" charset="0"/>
            </a:endParaRPr>
          </a:p>
          <a:p>
            <a:pPr algn="just"/>
            <a:r>
              <a:rPr lang="es-ES_tradnl" sz="1400" b="1" i="1" dirty="0">
                <a:ea typeface="Times New Roman" panose="02020603050405020304" pitchFamily="18" charset="0"/>
              </a:rPr>
              <a:t>1-</a:t>
            </a:r>
            <a:r>
              <a:rPr lang="es-CO" i="1" dirty="0"/>
              <a:t> Las entidades sin ánimo de lucro que tengan el deber legal de registrarse ante la Cámara de Comercio de su domicilio principal, deberán hacerlo dentro de los doce (12) meses siguientes a la entrada en vigencia de la presente Ley, la autoridad competente de IVC de plano deberá declarar de oficio la disolución y cancelación de su personería jurídica.</a:t>
            </a:r>
          </a:p>
          <a:p>
            <a:pPr algn="just"/>
            <a:r>
              <a:rPr lang="es-CO" i="1" dirty="0"/>
              <a:t> </a:t>
            </a:r>
          </a:p>
          <a:p>
            <a:pPr algn="just"/>
            <a:r>
              <a:rPr lang="es-MX" i="1" dirty="0"/>
              <a:t>2-</a:t>
            </a:r>
            <a:r>
              <a:rPr lang="es-CO" i="1" dirty="0"/>
              <a:t>Las entidades sin ánimo de lucro, que no renueven su matrícula mercantil por un término de tres (3) años. </a:t>
            </a:r>
          </a:p>
          <a:p>
            <a:pPr algn="just"/>
            <a:endParaRPr lang="es-CO" i="1" dirty="0"/>
          </a:p>
          <a:p>
            <a:pPr algn="just"/>
            <a:r>
              <a:rPr lang="es-MX" i="1" dirty="0"/>
              <a:t>3-</a:t>
            </a:r>
            <a:r>
              <a:rPr lang="es-CO" i="1" dirty="0"/>
              <a:t> Las entidades sin ánimo de lucro que no envíen la información requerida por su respectiva autoridad de inspección, vigilancia y control durante tres (3) años consecutivos.</a:t>
            </a:r>
          </a:p>
          <a:p>
            <a:pPr algn="just"/>
            <a:endParaRPr lang="es-MX" i="1" dirty="0"/>
          </a:p>
          <a:p>
            <a:pPr algn="just"/>
            <a:r>
              <a:rPr lang="es-MX" i="1" dirty="0"/>
              <a:t>Numeral </a:t>
            </a:r>
            <a:r>
              <a:rPr lang="es-CO" i="1" dirty="0"/>
              <a:t>2 y 3 se presumirán como no activas, y la autoridad competente de inspección, vigilancia y control de plano deberá declarar de oficio la disolución y cancelación de su personería jurídica.</a:t>
            </a:r>
          </a:p>
        </p:txBody>
      </p:sp>
      <p:sp>
        <p:nvSpPr>
          <p:cNvPr id="8" name="Rectángulo 7"/>
          <p:cNvSpPr/>
          <p:nvPr/>
        </p:nvSpPr>
        <p:spPr>
          <a:xfrm>
            <a:off x="2435630" y="430338"/>
            <a:ext cx="8088284" cy="646331"/>
          </a:xfrm>
          <a:prstGeom prst="rect">
            <a:avLst/>
          </a:prstGeom>
        </p:spPr>
        <p:txBody>
          <a:bodyPr wrap="square">
            <a:spAutoFit/>
          </a:bodyPr>
          <a:lstStyle/>
          <a:p>
            <a:pPr algn="ctr"/>
            <a:r>
              <a:rPr lang="es-MX" b="1" dirty="0">
                <a:solidFill>
                  <a:schemeClr val="accent1">
                    <a:lumMod val="75000"/>
                  </a:schemeClr>
                </a:solidFill>
                <a:latin typeface="Arial" panose="020B0604020202020204" pitchFamily="34" charset="0"/>
              </a:rPr>
              <a:t>Disolución de Entidades Sin Ánimo de Lucro Art. 86 ley 2294 del 2023</a:t>
            </a:r>
          </a:p>
          <a:p>
            <a:pPr algn="ctr"/>
            <a:r>
              <a:rPr lang="es-MX" b="1" dirty="0">
                <a:solidFill>
                  <a:schemeClr val="accent1">
                    <a:lumMod val="75000"/>
                  </a:schemeClr>
                </a:solidFill>
                <a:latin typeface="Arial" panose="020B0604020202020204" pitchFamily="34" charset="0"/>
              </a:rPr>
              <a:t>- Plan Nacional de Desarrollo - </a:t>
            </a:r>
            <a:endParaRPr lang="es-CO" b="1" dirty="0">
              <a:solidFill>
                <a:schemeClr val="accent1">
                  <a:lumMod val="75000"/>
                </a:schemeClr>
              </a:solidFill>
              <a:latin typeface="Arial" panose="020B0604020202020204" pitchFamily="34" charset="0"/>
            </a:endParaRPr>
          </a:p>
        </p:txBody>
      </p:sp>
    </p:spTree>
    <p:extLst>
      <p:ext uri="{BB962C8B-B14F-4D97-AF65-F5344CB8AC3E}">
        <p14:creationId xmlns:p14="http://schemas.microsoft.com/office/powerpoint/2010/main" val="38983152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223</Words>
  <Application>Microsoft Office PowerPoint</Application>
  <PresentationFormat>Panorámica</PresentationFormat>
  <Paragraphs>58</Paragraphs>
  <Slides>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vt:i4>
      </vt:variant>
    </vt:vector>
  </HeadingPairs>
  <TitlesOfParts>
    <vt:vector size="17" baseType="lpstr">
      <vt:lpstr>Arial</vt:lpstr>
      <vt:lpstr>Arial Black</vt:lpstr>
      <vt:lpstr>Arial Narrow</vt:lpstr>
      <vt:lpstr>Calibri</vt:lpstr>
      <vt:lpstr>Calibri Light</vt:lpstr>
      <vt:lpstr>Roboto Thin</vt:lpstr>
      <vt:lpstr>Tahoma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Camilo Andres Peña Carbonell</dc:creator>
  <cp:lastModifiedBy>Ivan David Ramirez Valencia</cp:lastModifiedBy>
  <cp:revision>2</cp:revision>
  <dcterms:created xsi:type="dcterms:W3CDTF">2023-08-16T17:22:11Z</dcterms:created>
  <dcterms:modified xsi:type="dcterms:W3CDTF">2023-08-22T20:11:34Z</dcterms:modified>
</cp:coreProperties>
</file>